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2680" autoAdjust="0"/>
  </p:normalViewPr>
  <p:slideViewPr>
    <p:cSldViewPr snapToGrid="0" snapToObjects="1">
      <p:cViewPr varScale="1">
        <p:scale>
          <a:sx n="70" d="100"/>
          <a:sy n="70" d="100"/>
        </p:scale>
        <p:origin x="137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7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nisha202203/ibm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378182" y="5173609"/>
            <a:ext cx="4661904" cy="1555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>
                <a:solidFill>
                  <a:schemeClr val="bg2"/>
                </a:solidFill>
                <a:latin typeface="Times New Roman" panose="02020603050405020304" pitchFamily="18" charset="0"/>
                <a:ea typeface="SF Pro" pitchFamily="2" charset="0"/>
                <a:cs typeface="Times New Roman" panose="02020603050405020304" pitchFamily="18" charset="0"/>
              </a:rPr>
              <a:t>Monisha D</a:t>
            </a: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chemeClr val="bg2"/>
                </a:solidFill>
                <a:latin typeface="Times New Roman" panose="02020603050405020304" pitchFamily="18" charset="0"/>
                <a:ea typeface="SF Pro" pitchFamily="2" charset="0"/>
                <a:cs typeface="Times New Roman" panose="02020603050405020304" pitchFamily="18" charset="0"/>
              </a:rPr>
              <a:t>https://github.com/Monisha202203/ibm30/12/22</a:t>
            </a:r>
            <a:endParaRPr lang="en-US" sz="2200" dirty="0">
              <a:solidFill>
                <a:schemeClr val="bg2"/>
              </a:solidFill>
              <a:latin typeface="Times New Roman" panose="02020603050405020304" pitchFamily="18" charset="0"/>
              <a:ea typeface="SF Pro" pitchFamily="2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5703" y="1380967"/>
            <a:ext cx="10515599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training label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outcomes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where 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 1 &amp;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failure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spc="-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000" spc="-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US" sz="2000" spc="-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‘Mission</a:t>
            </a:r>
            <a:r>
              <a:rPr lang="en-US" sz="2000" spc="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Outcome’</a:t>
            </a:r>
            <a:r>
              <a:rPr lang="en-US" sz="2000" spc="-6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‘Landing</a:t>
            </a:r>
            <a:r>
              <a:rPr lang="en-US" sz="2000" spc="-5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Location’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label column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‘class’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value of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‘Mission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Outcome’ is </a:t>
            </a:r>
            <a:r>
              <a:rPr lang="en-US" sz="20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0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otherwise. </a:t>
            </a:r>
          </a:p>
          <a:p>
            <a:pPr marL="0" marR="5080" indent="0">
              <a:lnSpc>
                <a:spcPct val="150000"/>
              </a:lnSpc>
              <a:spcBef>
                <a:spcPts val="290"/>
              </a:spcBef>
              <a:buNone/>
            </a:pPr>
            <a:r>
              <a:rPr lang="en-US" sz="2000" u="heavy" spc="-20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2000" u="heavy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Mapping: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ASDS, </a:t>
            </a:r>
            <a:r>
              <a:rPr lang="en-US" sz="20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RTLS,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0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Ocean –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set to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2000" spc="-8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None None,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ASDS, None ASDS,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Ocean,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False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RTLS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set to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2000" spc="-10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 URL: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https://github.com/Monisha202203/ibm/blob/e8310c8a6b9dbf79723990843e0311e3312901e8/Data%20wrangling(Week%201).ipynb</a:t>
            </a: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071" y="1380966"/>
            <a:ext cx="10515600" cy="504624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 algn="just">
              <a:lnSpc>
                <a:spcPct val="150000"/>
              </a:lnSpc>
              <a:spcBef>
                <a:spcPts val="335"/>
              </a:spcBef>
            </a:pP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on variables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2000" spc="-50">
                <a:latin typeface="Times New Roman" panose="02020603050405020304" pitchFamily="18" charset="0"/>
                <a:cs typeface="Times New Roman" panose="02020603050405020304" pitchFamily="18" charset="0"/>
              </a:rPr>
              <a:t>Number,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Mass,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Site,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Orbit, Class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30">
                <a:latin typeface="Times New Roman" panose="02020603050405020304" pitchFamily="18" charset="0"/>
                <a:cs typeface="Times New Roman" panose="02020603050405020304" pitchFamily="18" charset="0"/>
              </a:rPr>
              <a:t>Year.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50000"/>
              </a:lnSpc>
              <a:spcBef>
                <a:spcPts val="1050"/>
              </a:spcBef>
            </a:pPr>
            <a:r>
              <a:rPr lang="en-US" sz="2000" spc="-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r>
              <a:rPr lang="en-US" sz="2000" spc="-5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Used:</a:t>
            </a:r>
            <a:r>
              <a:rPr lang="en-US" sz="2000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Mass,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Site,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Site,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Rate,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Success </a:t>
            </a:r>
            <a:r>
              <a:rPr lang="en-US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lang="en-US" sz="2000" spc="7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50000"/>
              </a:lnSpc>
              <a:spcBef>
                <a:spcPts val="1160"/>
              </a:spcBef>
            </a:pP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plots, line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charts, and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bar plots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variables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 to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decide if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exists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that they could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machine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50000"/>
              </a:lnSpc>
              <a:spcBef>
                <a:spcPts val="1105"/>
              </a:spcBef>
            </a:pPr>
            <a:r>
              <a:rPr lang="en-US" sz="2000" b="1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en-US" sz="2000" b="1" spc="-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US" sz="2000" spc="-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https://github.com/Monisha202203/ibm/blob/6f973b35897192c0a2995bc47f53cd1be4e705c0/EDA%20with%20vizualization(Week%202).ipynb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139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50000"/>
              </a:lnSpc>
              <a:spcBef>
                <a:spcPts val="128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Loaded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IBM DB2</a:t>
            </a:r>
            <a:r>
              <a:rPr lang="en-US" sz="2000" spc="-1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117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Queried using SQL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0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integration.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156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spc="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34975">
              <a:lnSpc>
                <a:spcPct val="150000"/>
              </a:lnSpc>
              <a:spcBef>
                <a:spcPts val="144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Queried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about 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names, mission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outcomes, various pay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sizes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versions,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landing</a:t>
            </a:r>
            <a:r>
              <a:rPr lang="en-US" sz="2000" spc="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7423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50000"/>
              </a:lnSpc>
              <a:spcBef>
                <a:spcPts val="335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maps mark Launch Sites, 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unsuccessful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landings, and a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proximity example 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locations: </a:t>
            </a:r>
            <a:r>
              <a:rPr lang="en-US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Railway, Highway,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Coast,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3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City.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11150">
              <a:lnSpc>
                <a:spcPct val="150000"/>
              </a:lnSpc>
              <a:spcBef>
                <a:spcPts val="111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why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located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where they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are.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visualizes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relative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location.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 URL: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https://github.com/Monisha202203/ibm/blob/f8ff7011f741fa0a6feb4bacacf20ec1557756ff/Interactive%20Visual%20Analytics%20with%20Folium(Week%203).ipynb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47159"/>
            <a:ext cx="10515600" cy="52931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algn="just">
              <a:lnSpc>
                <a:spcPct val="150000"/>
              </a:lnSpc>
              <a:spcBef>
                <a:spcPts val="1200"/>
              </a:spcBef>
            </a:pP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includes a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pie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chart and a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-US" sz="2000" spc="-13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plot.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4455" algn="just">
              <a:lnSpc>
                <a:spcPct val="150000"/>
              </a:lnSpc>
              <a:spcBef>
                <a:spcPts val="127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Pie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can be selected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show distribution of 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all 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selected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show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2000"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rates.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50000"/>
              </a:lnSpc>
              <a:spcBef>
                <a:spcPts val="1375"/>
              </a:spcBef>
            </a:pP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plot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inputs: All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payload mass 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slider between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0  and 10000</a:t>
            </a:r>
            <a:r>
              <a:rPr lang="en-US" sz="20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kg.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plot can help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see how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varies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sites,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mass,</a:t>
            </a:r>
            <a:r>
              <a:rPr lang="en-US" sz="2000" spc="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category.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50000"/>
              </a:lnSpc>
              <a:spcBef>
                <a:spcPts val="105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pie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chart is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visualize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2000" spc="2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1105"/>
              </a:spcBef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 URL: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https://github.com/Monisha202203/ibm/blob/6311cb59e77aef94d7e98cc773a558709e109ffa/spacex_dash_app.py(Week%203)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FA6ED7DC-C91A-D8BF-75BD-372D530CF4E7}"/>
              </a:ext>
            </a:extLst>
          </p:cNvPr>
          <p:cNvGrpSpPr/>
          <p:nvPr/>
        </p:nvGrpSpPr>
        <p:grpSpPr>
          <a:xfrm>
            <a:off x="4382421" y="1926208"/>
            <a:ext cx="1938655" cy="1728470"/>
            <a:chOff x="3822191" y="1933955"/>
            <a:chExt cx="1938655" cy="172847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207D8F0-6A77-10FC-5A23-9548C7626A16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BD27395-6422-1876-99D4-BB9940793550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7456CC8-74AE-4237-38A6-D4286DB1480F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00E721B4-999F-CA44-5983-AF14B1A33EBB}"/>
              </a:ext>
            </a:extLst>
          </p:cNvPr>
          <p:cNvSpPr txBox="1"/>
          <p:nvPr/>
        </p:nvSpPr>
        <p:spPr>
          <a:xfrm>
            <a:off x="4558951" y="2212213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AB3A9F7-D5B8-5B8E-3FCE-1C50BC0EC931}"/>
              </a:ext>
            </a:extLst>
          </p:cNvPr>
          <p:cNvSpPr txBox="1"/>
          <p:nvPr/>
        </p:nvSpPr>
        <p:spPr>
          <a:xfrm>
            <a:off x="4478180" y="2448433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1C6F9698-22DB-5040-55EE-5290E41B31BA}"/>
              </a:ext>
            </a:extLst>
          </p:cNvPr>
          <p:cNvGrpSpPr/>
          <p:nvPr/>
        </p:nvGrpSpPr>
        <p:grpSpPr>
          <a:xfrm>
            <a:off x="4382421" y="3367912"/>
            <a:ext cx="1938655" cy="1729739"/>
            <a:chOff x="3822191" y="3375659"/>
            <a:chExt cx="1938655" cy="1729739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0B89459F-AD15-2AEE-BA30-8731B582C7FB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FCFA2D73-D133-D1A3-324C-1ED334FE3256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D9218F2-7FC0-C87D-F94E-70C6BC8A4400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9E8C949E-C62A-DE6C-171F-0EBE19ECA0AE}"/>
              </a:ext>
            </a:extLst>
          </p:cNvPr>
          <p:cNvSpPr txBox="1"/>
          <p:nvPr/>
        </p:nvSpPr>
        <p:spPr>
          <a:xfrm>
            <a:off x="4571144" y="3536568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A170BAF-14B2-BA1B-2F5E-525F6E308FEB}"/>
              </a:ext>
            </a:extLst>
          </p:cNvPr>
          <p:cNvSpPr txBox="1"/>
          <p:nvPr/>
        </p:nvSpPr>
        <p:spPr>
          <a:xfrm>
            <a:off x="4705256" y="3772535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6F4D158-2349-7C06-1DE8-E33D0EB1E67A}"/>
              </a:ext>
            </a:extLst>
          </p:cNvPr>
          <p:cNvSpPr txBox="1"/>
          <p:nvPr/>
        </p:nvSpPr>
        <p:spPr>
          <a:xfrm>
            <a:off x="4658012" y="4010279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7E825576-C3A8-C4C5-BF06-D01FB154ECB5}"/>
              </a:ext>
            </a:extLst>
          </p:cNvPr>
          <p:cNvGrpSpPr/>
          <p:nvPr/>
        </p:nvGrpSpPr>
        <p:grpSpPr>
          <a:xfrm>
            <a:off x="4382421" y="4811141"/>
            <a:ext cx="2950845" cy="1169035"/>
            <a:chOff x="3822191" y="4818888"/>
            <a:chExt cx="2950845" cy="1169035"/>
          </a:xfrm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09A830C-58DC-3C3E-1BCC-5FDE1CF21C13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AE95F56A-9E94-A91F-52E6-8068EB5C7EDA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702B2CC-413A-C5C0-212F-52331CC1684A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EE545AF2-17E4-2FA6-5137-7C8DA587111B}"/>
              </a:ext>
            </a:extLst>
          </p:cNvPr>
          <p:cNvSpPr txBox="1"/>
          <p:nvPr/>
        </p:nvSpPr>
        <p:spPr>
          <a:xfrm>
            <a:off x="4664108" y="5097094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F3759C21-2F9E-9166-7DA4-8D6CB0239FDD}"/>
              </a:ext>
            </a:extLst>
          </p:cNvPr>
          <p:cNvSpPr txBox="1"/>
          <p:nvPr/>
        </p:nvSpPr>
        <p:spPr>
          <a:xfrm>
            <a:off x="5144168" y="5334000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7B6CFAF9-21F1-DA4F-733C-E2814873C077}"/>
              </a:ext>
            </a:extLst>
          </p:cNvPr>
          <p:cNvGrpSpPr/>
          <p:nvPr/>
        </p:nvGrpSpPr>
        <p:grpSpPr>
          <a:xfrm>
            <a:off x="6941218" y="3665093"/>
            <a:ext cx="1938655" cy="2315210"/>
            <a:chOff x="6380988" y="3672840"/>
            <a:chExt cx="1938655" cy="2315210"/>
          </a:xfrm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613F4656-896D-1707-59C7-89543846A3EF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65DD7BA8-474A-22F0-6B05-300E0BBACF89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E639268B-75B8-DBC4-87A9-E1C62BB8F007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F10A788C-63A6-45E0-9FF8-EDF696261FEC}"/>
              </a:ext>
            </a:extLst>
          </p:cNvPr>
          <p:cNvSpPr txBox="1"/>
          <p:nvPr/>
        </p:nvSpPr>
        <p:spPr>
          <a:xfrm>
            <a:off x="7296056" y="4979162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E5ACC008-F031-F68F-C5E1-09ADDD624883}"/>
              </a:ext>
            </a:extLst>
          </p:cNvPr>
          <p:cNvSpPr txBox="1"/>
          <p:nvPr/>
        </p:nvSpPr>
        <p:spPr>
          <a:xfrm>
            <a:off x="7046120" y="5209286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D94068AF-CCF0-64A1-B1AD-766A062DFCE8}"/>
              </a:ext>
            </a:extLst>
          </p:cNvPr>
          <p:cNvGrpSpPr/>
          <p:nvPr/>
        </p:nvGrpSpPr>
        <p:grpSpPr>
          <a:xfrm>
            <a:off x="6941218" y="2221864"/>
            <a:ext cx="1938655" cy="2316480"/>
            <a:chOff x="6380988" y="2229611"/>
            <a:chExt cx="1938655" cy="2316480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62A75BA7-E079-F7F9-B4D1-82674E5EF461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6D85A1ED-9C55-ABFD-1712-1BFCB00048DB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0DC956D3-61DE-69A5-3F4D-0B654E3633AA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1AE45909-8F59-8B3B-48E5-FE3F71D9616D}"/>
              </a:ext>
            </a:extLst>
          </p:cNvPr>
          <p:cNvSpPr txBox="1"/>
          <p:nvPr/>
        </p:nvSpPr>
        <p:spPr>
          <a:xfrm>
            <a:off x="7106825" y="3417697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A0738DB1-8DCC-CC20-051A-4FB720E65BDA}"/>
              </a:ext>
            </a:extLst>
          </p:cNvPr>
          <p:cNvSpPr txBox="1"/>
          <p:nvPr/>
        </p:nvSpPr>
        <p:spPr>
          <a:xfrm>
            <a:off x="7163213" y="3653281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072B3D2-4CD7-7C31-9719-1216626226D5}"/>
              </a:ext>
            </a:extLst>
          </p:cNvPr>
          <p:cNvSpPr txBox="1"/>
          <p:nvPr/>
        </p:nvSpPr>
        <p:spPr>
          <a:xfrm>
            <a:off x="7096158" y="3891661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88EFD4F-B32E-A3E4-889D-222CD661A2A5}"/>
              </a:ext>
            </a:extLst>
          </p:cNvPr>
          <p:cNvSpPr txBox="1"/>
          <p:nvPr/>
        </p:nvSpPr>
        <p:spPr>
          <a:xfrm>
            <a:off x="7355491" y="4127880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9D21BA45-8568-8961-BA3B-ED714B1A5175}"/>
              </a:ext>
            </a:extLst>
          </p:cNvPr>
          <p:cNvGrpSpPr/>
          <p:nvPr/>
        </p:nvGrpSpPr>
        <p:grpSpPr>
          <a:xfrm>
            <a:off x="6941218" y="1926208"/>
            <a:ext cx="2950845" cy="1169035"/>
            <a:chOff x="6380988" y="1933955"/>
            <a:chExt cx="2950845" cy="116903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515E0163-47BA-29CF-AA96-3DFA6FAD1129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9C5143F7-2CFC-4878-2712-BEECE2CC6441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7B0D45C1-FDD2-8F89-A69E-767EFD017527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3C90CAF0-475D-B48D-9D0D-1EDFDEB173E8}"/>
              </a:ext>
            </a:extLst>
          </p:cNvPr>
          <p:cNvSpPr txBox="1"/>
          <p:nvPr/>
        </p:nvSpPr>
        <p:spPr>
          <a:xfrm>
            <a:off x="7174136" y="2212213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8E43E321-1286-F748-B0C5-7A311BBFBC93}"/>
              </a:ext>
            </a:extLst>
          </p:cNvPr>
          <p:cNvSpPr txBox="1"/>
          <p:nvPr/>
        </p:nvSpPr>
        <p:spPr>
          <a:xfrm>
            <a:off x="7366160" y="2448433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4" name="object 44">
            <a:extLst>
              <a:ext uri="{FF2B5EF4-FFF2-40B4-BE49-F238E27FC236}">
                <a16:creationId xmlns:a16="http://schemas.microsoft.com/office/drawing/2014/main" id="{EEE65159-7F88-92EE-DA6A-90E7DDE54EF3}"/>
              </a:ext>
            </a:extLst>
          </p:cNvPr>
          <p:cNvGrpSpPr/>
          <p:nvPr/>
        </p:nvGrpSpPr>
        <p:grpSpPr>
          <a:xfrm>
            <a:off x="9498489" y="1926208"/>
            <a:ext cx="1938655" cy="1728470"/>
            <a:chOff x="8938259" y="1933955"/>
            <a:chExt cx="1938655" cy="1728470"/>
          </a:xfrm>
        </p:grpSpPr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08ECA780-7B27-116D-A767-522A8F3FE9D3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2A028AC9-0806-86C8-3536-A52FA0901B64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A70EC14B-CA5A-FB9A-DEA1-66A1F246969C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D1DBE2C4-7B53-D75F-5A68-1BCF76CBA898}"/>
              </a:ext>
            </a:extLst>
          </p:cNvPr>
          <p:cNvSpPr txBox="1"/>
          <p:nvPr/>
        </p:nvSpPr>
        <p:spPr>
          <a:xfrm>
            <a:off x="9700927" y="2212213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6D794446-2485-4AB1-4711-E174E6780DD0}"/>
              </a:ext>
            </a:extLst>
          </p:cNvPr>
          <p:cNvSpPr txBox="1"/>
          <p:nvPr/>
        </p:nvSpPr>
        <p:spPr>
          <a:xfrm>
            <a:off x="9859423" y="2448433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0" name="object 50">
            <a:extLst>
              <a:ext uri="{FF2B5EF4-FFF2-40B4-BE49-F238E27FC236}">
                <a16:creationId xmlns:a16="http://schemas.microsoft.com/office/drawing/2014/main" id="{AA82F338-F584-674E-DC30-8D78E2338469}"/>
              </a:ext>
            </a:extLst>
          </p:cNvPr>
          <p:cNvGrpSpPr/>
          <p:nvPr/>
        </p:nvGrpSpPr>
        <p:grpSpPr>
          <a:xfrm>
            <a:off x="9498489" y="3367912"/>
            <a:ext cx="1938655" cy="1170305"/>
            <a:chOff x="8938259" y="3375659"/>
            <a:chExt cx="1938655" cy="1170305"/>
          </a:xfrm>
        </p:grpSpPr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531FACA1-52CB-03AC-FB2F-C3F985C3BE29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913F1FFE-54B5-44B2-8A47-8C5E59328B59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D5B494F8-B0F5-5045-AB3F-08E6886FA6E0}"/>
              </a:ext>
            </a:extLst>
          </p:cNvPr>
          <p:cNvSpPr txBox="1"/>
          <p:nvPr/>
        </p:nvSpPr>
        <p:spPr>
          <a:xfrm>
            <a:off x="9615584" y="3648710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6E2F81-A08F-7AED-4340-9DAF50286A6A}"/>
              </a:ext>
            </a:extLst>
          </p:cNvPr>
          <p:cNvSpPr txBox="1"/>
          <p:nvPr/>
        </p:nvSpPr>
        <p:spPr>
          <a:xfrm>
            <a:off x="609600" y="2497328"/>
            <a:ext cx="3537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 URL: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https://github.com/Monisha202203/ibm/blob/4a81147944a665dee83452327c278be81183663d/SpaceX_Machine%20Learning%20Prediction(Week%204.ipynb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A1014-1F7E-5B3F-3FB8-AC9F7E6F5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338944"/>
            <a:ext cx="9930647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14AB4-062B-8D5C-2CE6-3002B05C7252}"/>
              </a:ext>
            </a:extLst>
          </p:cNvPr>
          <p:cNvSpPr txBox="1"/>
          <p:nvPr/>
        </p:nvSpPr>
        <p:spPr>
          <a:xfrm>
            <a:off x="770009" y="4875351"/>
            <a:ext cx="105156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2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 dashboard.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sides will show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2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 </a:t>
            </a:r>
            <a:r>
              <a:rPr lang="en-US" sz="2000" spc="-2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visualization, EDA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SQL, </a:t>
            </a:r>
            <a:r>
              <a:rPr lang="en-US" sz="2000" spc="-2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2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Folium,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1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our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 </a:t>
            </a:r>
            <a:r>
              <a:rPr lang="en-US" sz="2000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83%</a:t>
            </a:r>
            <a:r>
              <a:rPr lang="en-US" sz="2000" spc="-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5">
                <a:solidFill>
                  <a:srgbClr val="BB56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144865" cy="400110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B1266-C277-4BD1-D44F-1EC6BA78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33" y="1422020"/>
            <a:ext cx="9647756" cy="3436918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0E16DCFD-B33B-DECF-9767-C1F958288A18}"/>
              </a:ext>
            </a:extLst>
          </p:cNvPr>
          <p:cNvSpPr txBox="1"/>
          <p:nvPr/>
        </p:nvSpPr>
        <p:spPr>
          <a:xfrm>
            <a:off x="806906" y="4944305"/>
            <a:ext cx="10651066" cy="14829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Orange indicates 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launch;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indicates unsuccessful</a:t>
            </a:r>
            <a:r>
              <a:rPr lang="en-US" sz="2000" spc="18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Graphic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(indicated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Number). 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big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breakthrough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rate. 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CCAFS appears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the main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 has the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555B5-7FA4-D16F-015B-C17530DF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09" y="1426030"/>
            <a:ext cx="10289603" cy="3897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E1C12-36DC-4190-E946-AC59250E02D0}"/>
              </a:ext>
            </a:extLst>
          </p:cNvPr>
          <p:cNvSpPr txBox="1"/>
          <p:nvPr/>
        </p:nvSpPr>
        <p:spPr>
          <a:xfrm>
            <a:off x="770011" y="5431970"/>
            <a:ext cx="10765971" cy="804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appears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fall mostly between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0-6000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kg. 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seem to use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vs. Orbit Type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5EAEFCE1-5180-CD1C-43CC-ADC4A7DBA301}"/>
              </a:ext>
            </a:extLst>
          </p:cNvPr>
          <p:cNvSpPr/>
          <p:nvPr/>
        </p:nvSpPr>
        <p:spPr>
          <a:xfrm>
            <a:off x="3312805" y="1446929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C17E2-B963-74E3-BBF9-96C35C3487BA}"/>
              </a:ext>
            </a:extLst>
          </p:cNvPr>
          <p:cNvSpPr txBox="1"/>
          <p:nvPr/>
        </p:nvSpPr>
        <p:spPr>
          <a:xfrm>
            <a:off x="8906709" y="2741028"/>
            <a:ext cx="2664805" cy="1336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sz="2000" spc="-6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0 as</a:t>
            </a:r>
            <a:r>
              <a:rPr lang="en-US" sz="2000" spc="-7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0.6 as</a:t>
            </a:r>
            <a:r>
              <a:rPr lang="en-US" sz="2000" spc="-19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60%  1 as</a:t>
            </a:r>
            <a:r>
              <a:rPr lang="en-US" sz="2000" spc="-1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E963D-1FD6-3410-D1FC-B5249AA37727}"/>
              </a:ext>
            </a:extLst>
          </p:cNvPr>
          <p:cNvSpPr txBox="1"/>
          <p:nvPr/>
        </p:nvSpPr>
        <p:spPr>
          <a:xfrm>
            <a:off x="275691" y="1220224"/>
            <a:ext cx="3037114" cy="396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ES-L1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(1),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GEO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(1), HEO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(sample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sizes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parenthesis) 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SSO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2000" spc="4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VLEO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(14)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decent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15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attempts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0% success</a:t>
            </a:r>
            <a:r>
              <a:rPr lang="en-US" sz="2000" spc="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GTO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(27)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 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around 50%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largest</a:t>
            </a:r>
            <a:r>
              <a:rPr lang="en-US" sz="2000" spc="22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60A49-9CF2-1B97-16CD-4B7BD889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533" y="1383566"/>
            <a:ext cx="8458933" cy="3444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74F0E8-D63F-6510-F4EF-F81B3788B76A}"/>
              </a:ext>
            </a:extLst>
          </p:cNvPr>
          <p:cNvSpPr txBox="1"/>
          <p:nvPr/>
        </p:nvSpPr>
        <p:spPr>
          <a:xfrm>
            <a:off x="770010" y="4828104"/>
            <a:ext cx="11421989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951604" algn="just">
              <a:spcBef>
                <a:spcPts val="100"/>
              </a:spcBef>
            </a:pP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Orange indicates 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launch;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indicates unsuccessful</a:t>
            </a:r>
            <a:r>
              <a:rPr lang="en-US" sz="2000" spc="1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</a:p>
          <a:p>
            <a:pPr marL="12700" marR="3951604" algn="just">
              <a:spcBef>
                <a:spcPts val="100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Launch Orbit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preferences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changed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sz="2000" spc="-50">
                <a:latin typeface="Times New Roman" panose="02020603050405020304" pitchFamily="18" charset="0"/>
                <a:cs typeface="Times New Roman" panose="02020603050405020304" pitchFamily="18" charset="0"/>
              </a:rPr>
              <a:t>Number.  </a:t>
            </a:r>
          </a:p>
          <a:p>
            <a:pPr marL="12700" marR="3951604" algn="just">
              <a:spcBef>
                <a:spcPts val="100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Outcome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seems to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correlate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with this</a:t>
            </a:r>
            <a:r>
              <a:rPr lang="en-US" sz="2000" spc="12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preference.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spcBef>
                <a:spcPts val="135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started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orbits which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saw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moderate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returned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VLEO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recent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launches 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appears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perform better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orbits or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Sun-synchronous</a:t>
            </a:r>
            <a:r>
              <a:rPr lang="en-US" sz="2000" spc="2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1F842-F85B-EFDD-F1B1-36AD110B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74" y="1351377"/>
            <a:ext cx="9830652" cy="3398815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FE5DB5DA-81AA-DF39-29E0-F8F1C20A29B1}"/>
              </a:ext>
            </a:extLst>
          </p:cNvPr>
          <p:cNvSpPr txBox="1"/>
          <p:nvPr/>
        </p:nvSpPr>
        <p:spPr>
          <a:xfrm>
            <a:off x="1118108" y="4858053"/>
            <a:ext cx="10339864" cy="146129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spcBef>
                <a:spcPts val="495"/>
              </a:spcBef>
            </a:pP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Orange indicates 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launch;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indicates unsuccessful</a:t>
            </a:r>
            <a:r>
              <a:rPr lang="en-US" sz="2000" spc="1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launch.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seems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SSO seem to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low payload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other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successful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VLEO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has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higher end of the</a:t>
            </a:r>
            <a:r>
              <a:rPr sz="2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36DE9-83EC-829B-FAA7-6F5126D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42" y="1382486"/>
            <a:ext cx="5634115" cy="3320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0296E-4080-3C23-844B-886CB4A2B09D}"/>
              </a:ext>
            </a:extLst>
          </p:cNvPr>
          <p:cNvSpPr txBox="1"/>
          <p:nvPr/>
        </p:nvSpPr>
        <p:spPr>
          <a:xfrm>
            <a:off x="3396342" y="4702629"/>
            <a:ext cx="470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95% confidence interval 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(light blue</a:t>
            </a:r>
            <a:r>
              <a:rPr lang="en-US" sz="20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shading)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AF754-D5BE-F29F-6FC0-E6A514C7DADE}"/>
              </a:ext>
            </a:extLst>
          </p:cNvPr>
          <p:cNvSpPr txBox="1"/>
          <p:nvPr/>
        </p:nvSpPr>
        <p:spPr>
          <a:xfrm>
            <a:off x="770011" y="5102739"/>
            <a:ext cx="10515600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generally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time since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2013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with a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slight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dip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spc="5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recent years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around</a:t>
            </a:r>
            <a:r>
              <a:rPr lang="en-US" sz="2000" spc="9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 Names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6814F98C-884E-C53D-4D82-A1850232C266}"/>
              </a:ext>
            </a:extLst>
          </p:cNvPr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1BF12-62B5-4C32-1111-1B10F8C818BA}"/>
              </a:ext>
            </a:extLst>
          </p:cNvPr>
          <p:cNvSpPr txBox="1"/>
          <p:nvPr/>
        </p:nvSpPr>
        <p:spPr>
          <a:xfrm>
            <a:off x="4913376" y="1816325"/>
            <a:ext cx="6096000" cy="3150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unique launch </a:t>
            </a:r>
            <a:r>
              <a:rPr lang="en-IN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  <a:r>
              <a:rPr lang="en-IN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N" sz="2000" spc="-8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SLC-40 </a:t>
            </a: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spc="-1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CCAFSSLC-40 </a:t>
            </a:r>
            <a:r>
              <a:rPr lang="en-IN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IN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</a:t>
            </a: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000" spc="-114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0"/>
              </a:lnSpc>
            </a:pP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IN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</a:t>
            </a: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IN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r>
              <a:rPr lang="en-IN" sz="2000" spc="-3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</a:t>
            </a:r>
            <a:r>
              <a:rPr lang="en-IN" sz="2000" spc="-1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LC-40 </a:t>
            </a:r>
            <a:r>
              <a:rPr lang="en-IN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name.  </a:t>
            </a:r>
            <a:r>
              <a:rPr lang="en-IN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IN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unique </a:t>
            </a:r>
            <a:r>
              <a:rPr lang="en-IN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launch_site values:  CCAFS SLC-40, KSC LC-39A,</a:t>
            </a:r>
            <a:r>
              <a:rPr lang="en-IN" sz="2000" spc="-31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VAFB </a:t>
            </a:r>
            <a:r>
              <a:rPr lang="en-IN" sz="2000" spc="-1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SLC-4E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Names Begin with 'CCA'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5FB19F5-C044-1DA2-876B-2C9E9A16B91F}"/>
              </a:ext>
            </a:extLst>
          </p:cNvPr>
          <p:cNvSpPr/>
          <p:nvPr/>
        </p:nvSpPr>
        <p:spPr>
          <a:xfrm>
            <a:off x="873252" y="1417755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Payload Mass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F987DD4C-BEF5-CC4B-90CC-D11E4219E980}"/>
              </a:ext>
            </a:extLst>
          </p:cNvPr>
          <p:cNvSpPr/>
          <p:nvPr/>
        </p:nvSpPr>
        <p:spPr>
          <a:xfrm>
            <a:off x="770011" y="1473254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9E37-A592-2697-402C-D847BCE122C4}"/>
              </a:ext>
            </a:extLst>
          </p:cNvPr>
          <p:cNvSpPr txBox="1"/>
          <p:nvPr/>
        </p:nvSpPr>
        <p:spPr>
          <a:xfrm>
            <a:off x="658804" y="4358450"/>
            <a:ext cx="5687568" cy="1667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5715" lvl="1">
              <a:lnSpc>
                <a:spcPts val="2160"/>
              </a:lnSpc>
              <a:spcBef>
                <a:spcPts val="37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sums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kg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NASA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customer.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>
              <a:lnSpc>
                <a:spcPct val="90000"/>
              </a:lnSpc>
              <a:spcBef>
                <a:spcPts val="1370"/>
              </a:spcBef>
            </a:pP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CRS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stands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Resupply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Services which</a:t>
            </a:r>
            <a:r>
              <a:rPr lang="en-US" sz="2000" spc="-9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indicates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were sent to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Station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(ISS).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Payload Mass by F9 v1.1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0CDF8EB-C310-F991-6234-066C468B150D}"/>
              </a:ext>
            </a:extLst>
          </p:cNvPr>
          <p:cNvSpPr/>
          <p:nvPr/>
        </p:nvSpPr>
        <p:spPr>
          <a:xfrm>
            <a:off x="770011" y="1496133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486CA-7A69-1A43-8B97-AB23E36A8842}"/>
              </a:ext>
            </a:extLst>
          </p:cNvPr>
          <p:cNvSpPr txBox="1"/>
          <p:nvPr/>
        </p:nvSpPr>
        <p:spPr>
          <a:xfrm>
            <a:off x="770011" y="4621086"/>
            <a:ext cx="6096000" cy="140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calculates</a:t>
            </a:r>
            <a:r>
              <a:rPr lang="en-US" sz="2000" spc="-20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 or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launches which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used 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F9</a:t>
            </a:r>
            <a:r>
              <a:rPr lang="en-US" sz="2000" spc="-3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v1.1</a:t>
            </a: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 of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F9 1.1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is 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sz="2000" spc="-23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 our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lang="en-US" sz="2000" spc="-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Successful Ground Landing Date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C4CC93D6-AB6D-4FD2-7A57-531816B7DDE4}"/>
              </a:ext>
            </a:extLst>
          </p:cNvPr>
          <p:cNvSpPr/>
          <p:nvPr/>
        </p:nvSpPr>
        <p:spPr>
          <a:xfrm>
            <a:off x="770011" y="1515945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74EC5-69FE-D0FB-98BB-B9A04BD7D9FC}"/>
              </a:ext>
            </a:extLst>
          </p:cNvPr>
          <p:cNvSpPr txBox="1"/>
          <p:nvPr/>
        </p:nvSpPr>
        <p:spPr>
          <a:xfrm>
            <a:off x="770010" y="4496236"/>
            <a:ext cx="10126589" cy="127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35">
                <a:latin typeface="Times New Roman" panose="02020603050405020304" pitchFamily="18" charset="0"/>
                <a:cs typeface="Times New Roman" panose="02020603050405020304" pitchFamily="18" charset="0"/>
              </a:rPr>
              <a:t>first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ground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lang="en-US" sz="2000" spc="-14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 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000" spc="-35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ground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pad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lang="en-US" sz="2000" spc="-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wasn’t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until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end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10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2015.</a:t>
            </a: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 in</a:t>
            </a:r>
            <a:r>
              <a:rPr lang="en-US" sz="2000" spc="-7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appear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starting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2014.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Drone Ship Landing with Payload between 4000 and 6000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6997CB4-986D-5E9D-1974-5FC80303D028}"/>
              </a:ext>
            </a:extLst>
          </p:cNvPr>
          <p:cNvSpPr/>
          <p:nvPr/>
        </p:nvSpPr>
        <p:spPr>
          <a:xfrm>
            <a:off x="838200" y="1632858"/>
            <a:ext cx="10058400" cy="3189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52019" y="1564226"/>
            <a:ext cx="10687962" cy="43687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15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SpaceX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and </a:t>
            </a:r>
            <a:r>
              <a:rPr lang="en-US" sz="2000" spc="-1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page.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 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‘class’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classifies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Explored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1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SQL, 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visualization,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maps,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dashboards.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Gathered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-1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features.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hot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encoding. 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sz="2000" spc="-4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models.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000" spc="-4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models.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500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models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produced: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Regression,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000" spc="-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Machine,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sz="2000" spc="-8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US" sz="2000" spc="-4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Classifier,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K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Neighbors.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produced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sz="2000" spc="-4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83.33%. All models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needed </a:t>
            </a:r>
            <a:r>
              <a:rPr lang="en-US" sz="2000" spc="-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spc="-4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204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accuracy.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  <a:endParaRPr lang="en-US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Successful and Failure Mission Outcomes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276395B-E22B-A8F1-C44A-021A125205DC}"/>
              </a:ext>
            </a:extLst>
          </p:cNvPr>
          <p:cNvSpPr/>
          <p:nvPr/>
        </p:nvSpPr>
        <p:spPr>
          <a:xfrm>
            <a:off x="888884" y="1323267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2C71-0332-A2E6-9D43-C0CC8A1AB743}"/>
              </a:ext>
            </a:extLst>
          </p:cNvPr>
          <p:cNvSpPr txBox="1"/>
          <p:nvPr/>
        </p:nvSpPr>
        <p:spPr>
          <a:xfrm>
            <a:off x="888884" y="4767941"/>
            <a:ext cx="9909745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count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1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each m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ission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outcome.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appears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achieve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its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outcome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nearly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99%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means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 the</a:t>
            </a:r>
            <a:r>
              <a:rPr lang="en-US" sz="2000" spc="-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failures are</a:t>
            </a:r>
            <a:r>
              <a:rPr lang="en-US" sz="2000" spc="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intended.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Interestingly,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  unclear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status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failed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flight.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74FFD28-DAD8-5717-9C0A-F6B671D04DC9}"/>
              </a:ext>
            </a:extLst>
          </p:cNvPr>
          <p:cNvSpPr/>
          <p:nvPr/>
        </p:nvSpPr>
        <p:spPr>
          <a:xfrm>
            <a:off x="838200" y="1433406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56C35-DBB2-8825-0FCA-9B6CBFBE50B9}"/>
              </a:ext>
            </a:extLst>
          </p:cNvPr>
          <p:cNvSpPr txBox="1"/>
          <p:nvPr/>
        </p:nvSpPr>
        <p:spPr>
          <a:xfrm>
            <a:off x="6923315" y="1454870"/>
            <a:ext cx="4223657" cy="29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returns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versions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that  carried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highest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 of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15600  kg.</a:t>
            </a: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versions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similar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 all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F9 B5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B10xx.x</a:t>
            </a:r>
            <a:r>
              <a:rPr lang="en-US" sz="2000" spc="-1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variety.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indicates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payload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correlates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that is</a:t>
            </a:r>
            <a:r>
              <a:rPr lang="en-US" sz="2000" spc="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used.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144865" cy="400110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Locations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91867-E00D-D1CF-9D8B-91CA6FDC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84" y="1356680"/>
            <a:ext cx="8626588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coded launch markers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9F29E-E07D-0EC0-3A8D-2747B596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2514"/>
            <a:ext cx="8634208" cy="4823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DDD48-35F0-52FF-87E1-49DB30C603D3}"/>
              </a:ext>
            </a:extLst>
          </p:cNvPr>
          <p:cNvSpPr txBox="1"/>
          <p:nvPr/>
        </p:nvSpPr>
        <p:spPr>
          <a:xfrm>
            <a:off x="9404219" y="1508952"/>
            <a:ext cx="2053753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Clusters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spc="-1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clicked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display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(green icon)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spc="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5"/>
              </a:lnSpc>
            </a:pP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 </a:t>
            </a:r>
            <a:r>
              <a:rPr lang="en-US" sz="2000" spc="-1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(red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icon).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000" spc="-4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CCAFSSLC-40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landings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4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lang="en-US" sz="2000" spc="-6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location proximities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A9089-DB87-D49F-824D-D25F5F066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47"/>
          <a:stretch/>
        </p:blipFill>
        <p:spPr>
          <a:xfrm>
            <a:off x="770012" y="1418582"/>
            <a:ext cx="4596646" cy="37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116E9-6D2D-3158-6B99-FFF8989EC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828" y="1418582"/>
            <a:ext cx="6008915" cy="37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144865" cy="400110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14E97-6D24-9649-F579-D413470C8226}"/>
              </a:ext>
            </a:extLst>
          </p:cNvPr>
          <p:cNvSpPr txBox="1"/>
          <p:nvPr/>
        </p:nvSpPr>
        <p:spPr>
          <a:xfrm>
            <a:off x="696685" y="430789"/>
            <a:ext cx="861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Launches across Launch sites</a:t>
            </a:r>
            <a:endParaRPr lang="en-US" sz="4000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6C83E-76DB-805C-585A-4A66785E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1426029"/>
            <a:ext cx="7898344" cy="3799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61C371-9F56-1792-B13D-49481A50A96E}"/>
              </a:ext>
            </a:extLst>
          </p:cNvPr>
          <p:cNvSpPr txBox="1"/>
          <p:nvPr/>
        </p:nvSpPr>
        <p:spPr>
          <a:xfrm>
            <a:off x="8214030" y="1517202"/>
            <a:ext cx="37602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all launch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sites.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CCAFS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LC-40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old name of  CCAFS SLC-40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CCAFS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KSC </a:t>
            </a:r>
            <a:r>
              <a:rPr lang="en-US" sz="2000" spc="-35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same amount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landings, but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majority of the 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change.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VAFB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smallest share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successful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landings.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 due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smaller sample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difficulty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launching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en-US" sz="2000" spc="-6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coast.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Success Rate Launch site 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D9EDA-90AD-1BDC-E0B9-4122D580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2150"/>
            <a:ext cx="10870143" cy="4348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103EF-2054-A1BE-6107-5D7D4C976A98}"/>
              </a:ext>
            </a:extLst>
          </p:cNvPr>
          <p:cNvSpPr txBox="1"/>
          <p:nvPr/>
        </p:nvSpPr>
        <p:spPr>
          <a:xfrm>
            <a:off x="770010" y="5756300"/>
            <a:ext cx="10289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CCAFS SCL-40 has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highest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lang="en-US" sz="2000" spc="-40"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 Launch outcome</a:t>
            </a:r>
            <a:endParaRPr lang="en-US" dirty="0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310B6-7DCB-D5B9-83E7-E9645831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161"/>
            <a:ext cx="1219200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10530114" cy="3945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365" indent="-229235">
              <a:lnSpc>
                <a:spcPct val="15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Commercial </a:t>
            </a:r>
            <a:r>
              <a:rPr lang="en-US" sz="2000" spc="-1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000" spc="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3365" indent="-229235">
              <a:lnSpc>
                <a:spcPct val="15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pricing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($62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million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$165 million</a:t>
            </a:r>
            <a:r>
              <a:rPr lang="en-US" sz="2000" spc="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USD)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3365" indent="-229235">
              <a:lnSpc>
                <a:spcPct val="15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Largely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recover </a:t>
            </a: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4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rocket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(Stage</a:t>
            </a:r>
            <a:r>
              <a:rPr lang="en-US" sz="2000" spc="1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3365" indent="-229235">
              <a:lnSpc>
                <a:spcPct val="15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000" spc="-1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spc="-1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en-US" sz="2000" spc="6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24130" indent="0">
              <a:lnSpc>
                <a:spcPct val="150000"/>
              </a:lnSpc>
              <a:spcBef>
                <a:spcPts val="700"/>
              </a:spcBef>
              <a:buNone/>
              <a:tabLst>
                <a:tab pos="253365" algn="l"/>
                <a:tab pos="254000" algn="l"/>
              </a:tabLst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spc="-2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endParaRPr lang="en-US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marR="591185" indent="-240665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spc="-1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</a:t>
            </a:r>
            <a:r>
              <a:rPr lang="en-US" sz="2000" spc="-3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 </a:t>
            </a:r>
            <a:r>
              <a:rPr lang="en-US" sz="2000" spc="-6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 </a:t>
            </a:r>
            <a:r>
              <a:rPr lang="en-US" sz="2000" spc="-2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successful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2000" spc="-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spc="4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2B863CA-D8A0-03AD-BE8D-EB22DF282729}"/>
              </a:ext>
            </a:extLst>
          </p:cNvPr>
          <p:cNvSpPr/>
          <p:nvPr/>
        </p:nvSpPr>
        <p:spPr>
          <a:xfrm>
            <a:off x="8714772" y="1530575"/>
            <a:ext cx="3222124" cy="3053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09D9B-05F3-9D11-BD96-9CB0BDE5D37C}"/>
              </a:ext>
            </a:extLst>
          </p:cNvPr>
          <p:cNvSpPr txBox="1"/>
          <p:nvPr/>
        </p:nvSpPr>
        <p:spPr>
          <a:xfrm>
            <a:off x="8791093" y="4557557"/>
            <a:ext cx="30694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15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Falcon 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5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Rocket </a:t>
            </a: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5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500" spc="-18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Verge</a:t>
            </a:r>
            <a:endParaRPr lang="en-US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144865" cy="400110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704B3-6E43-58FC-621E-45BBF6B17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49" y="1388883"/>
            <a:ext cx="5799323" cy="31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C4245-23EE-0033-C592-6460C7547D2F}"/>
              </a:ext>
            </a:extLst>
          </p:cNvPr>
          <p:cNvSpPr txBox="1"/>
          <p:nvPr/>
        </p:nvSpPr>
        <p:spPr>
          <a:xfrm>
            <a:off x="770011" y="4543992"/>
            <a:ext cx="10687961" cy="185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All models had virtually the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test set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83.33% </a:t>
            </a:r>
            <a:r>
              <a:rPr lang="en-US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accuracy. 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should be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noted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test size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size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20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18.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can cause large variance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accuracy results,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as those in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sz="2000" spc="-65">
                <a:latin typeface="Times New Roman" panose="02020603050405020304" pitchFamily="18" charset="0"/>
                <a:cs typeface="Times New Roman" panose="02020603050405020304" pitchFamily="18" charset="0"/>
              </a:rPr>
              <a:t>Tree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model in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repeated</a:t>
            </a:r>
            <a:r>
              <a:rPr lang="en-US" sz="2000" spc="6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runs.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spc="-55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likely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more data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000" spc="114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A26048D7-C659-504C-6BDA-85DC280F4F94}"/>
              </a:ext>
            </a:extLst>
          </p:cNvPr>
          <p:cNvSpPr/>
          <p:nvPr/>
        </p:nvSpPr>
        <p:spPr>
          <a:xfrm>
            <a:off x="770011" y="1382486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528D0-F27A-A8D6-07C4-80E924CBD57A}"/>
              </a:ext>
            </a:extLst>
          </p:cNvPr>
          <p:cNvSpPr txBox="1"/>
          <p:nvPr/>
        </p:nvSpPr>
        <p:spPr>
          <a:xfrm>
            <a:off x="5529943" y="1585170"/>
            <a:ext cx="6096000" cy="304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test set,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confusion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matrix is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across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models.  The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when the true label</a:t>
            </a:r>
            <a:r>
              <a:rPr lang="en-US" sz="2000" spc="27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was 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unsuccessful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when the true label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unsuccessful</a:t>
            </a:r>
            <a:r>
              <a:rPr lang="en-US" sz="2000" spc="1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when the true label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was unsuccessful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(false positives).  </a:t>
            </a:r>
            <a:r>
              <a:rPr lang="en-US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over predict successful</a:t>
            </a:r>
            <a:r>
              <a:rPr lang="en-US" sz="2000" spc="13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10687961" cy="38332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54965" indent="-342900" algn="just">
              <a:lnSpc>
                <a:spcPct val="100000"/>
              </a:lnSpc>
              <a:spcBef>
                <a:spcPts val="490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Y who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wants to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</a:t>
            </a:r>
            <a:r>
              <a:rPr lang="en-US" sz="2000" spc="-7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 algn="just">
              <a:lnSpc>
                <a:spcPct val="100000"/>
              </a:lnSpc>
              <a:spcBef>
                <a:spcPts val="39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is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when </a:t>
            </a:r>
            <a:r>
              <a:rPr lang="en-US" sz="2000" spc="-1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successfully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3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~$100 million</a:t>
            </a:r>
            <a:r>
              <a:rPr lang="en-US" sz="2000" spc="-11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USD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 algn="just">
              <a:lnSpc>
                <a:spcPct val="100000"/>
              </a:lnSpc>
              <a:spcBef>
                <a:spcPts val="409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API and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Wikipedia</a:t>
            </a:r>
            <a:r>
              <a:rPr lang="en-US" sz="2000" spc="-19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 algn="just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data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data into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DB2 SQL</a:t>
            </a:r>
            <a:r>
              <a:rPr lang="en-US" sz="2000" spc="-1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 algn="just">
              <a:lnSpc>
                <a:spcPct val="100000"/>
              </a:lnSpc>
              <a:spcBef>
                <a:spcPts val="39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000" spc="-1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900" algn="just">
              <a:lnSpc>
                <a:spcPct val="100000"/>
              </a:lnSpc>
              <a:spcBef>
                <a:spcPts val="40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5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model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</a:t>
            </a:r>
            <a:r>
              <a:rPr lang="en-US" sz="2000" spc="-10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83%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276860" indent="-342900" algn="just">
              <a:lnSpc>
                <a:spcPct val="100000"/>
              </a:lnSpc>
              <a:spcBef>
                <a:spcPts val="63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Allon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SpaceY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use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model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with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whether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launch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000" spc="-3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landing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launch 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2000" spc="-10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60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possible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</a:t>
            </a:r>
            <a:r>
              <a:rPr lang="en-US" sz="2000" spc="-2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spc="-1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sz="200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 and </a:t>
            </a:r>
            <a:r>
              <a:rPr lang="en-US" sz="2000" spc="-2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en-US" sz="2000" spc="-3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5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1D209-DBC0-E0C8-C154-EF12D94653E5}"/>
              </a:ext>
            </a:extLst>
          </p:cNvPr>
          <p:cNvSpPr txBox="1"/>
          <p:nvPr/>
        </p:nvSpPr>
        <p:spPr>
          <a:xfrm>
            <a:off x="770011" y="1581988"/>
            <a:ext cx="1068796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IN" sz="2000" b="1" u="heavy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en-IN" sz="2000" b="1" u="heavy" spc="-1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r>
              <a:rPr lang="en-IN" sz="2000" b="1" u="heavy" spc="-4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u="heavy" spc="-5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url: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https://github.com/Monisha202203/ibm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lang="en-IN" sz="2000" u="heavy" spc="-5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Instructors: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000" b="1" i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Instructors: Rav Ahuja, Alex Aklson, Aije Egwaikhide, Svetlana Levitan, Romeo Kienzler, Polong Lin, Joseph Santarcangelo, Azim Hirjani, Hima Vasudevan, Saishruthi Swaminathan, Saeed Aghabozorgi, Yan Luo</a:t>
            </a:r>
          </a:p>
          <a:p>
            <a:pPr>
              <a:lnSpc>
                <a:spcPct val="100000"/>
              </a:lnSpc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0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Special </a:t>
            </a:r>
            <a:r>
              <a:rPr lang="en-IN" sz="2000" spc="-15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thanks </a:t>
            </a:r>
            <a:r>
              <a:rPr lang="en-IN" sz="2000" spc="-2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20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all the </a:t>
            </a:r>
            <a:r>
              <a:rPr lang="en-IN" sz="2000" spc="-2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instructors.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50605" y="1371334"/>
            <a:ext cx="10515600" cy="469132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interactive visual analytics using Folium and 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build, tune, evaluate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17281"/>
            <a:ext cx="10515600" cy="4607072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ct val="150000"/>
              </a:lnSpc>
              <a:spcBef>
                <a:spcPts val="335"/>
              </a:spcBef>
            </a:pP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collection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involved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requests from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Space X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API and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web  scraping </a:t>
            </a: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table in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IN" sz="2000" spc="-75">
                <a:latin typeface="Times New Roman" panose="02020603050405020304" pitchFamily="18" charset="0"/>
                <a:cs typeface="Times New Roman" panose="02020603050405020304" pitchFamily="18" charset="0"/>
              </a:rPr>
              <a:t>X’s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en-IN" sz="2000" spc="-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entry.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356235">
              <a:lnSpc>
                <a:spcPct val="150000"/>
              </a:lnSpc>
              <a:spcBef>
                <a:spcPts val="1115"/>
              </a:spcBef>
            </a:pP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slide will show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</a:t>
            </a: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collection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API and the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will show 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</a:t>
            </a: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collection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N" sz="2000" spc="-1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webscraping.</a:t>
            </a:r>
          </a:p>
          <a:p>
            <a:pPr marL="0" marR="356235" indent="0">
              <a:lnSpc>
                <a:spcPct val="150000"/>
              </a:lnSpc>
              <a:spcBef>
                <a:spcPts val="1115"/>
              </a:spcBef>
              <a:buNone/>
            </a:pPr>
            <a:r>
              <a:rPr lang="en-IN" sz="2000" u="heavy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Space X API </a:t>
            </a:r>
            <a:r>
              <a:rPr lang="en-IN" sz="2000" u="heavy" spc="-2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2000" u="heavy" spc="-9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u="heavy" spc="-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r>
              <a:rPr lang="en-IN" sz="2000" u="heavy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FlightNumber,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Date, </a:t>
            </a: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BoosterVersion,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PayloadMass,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Orbit, LaunchSite, </a:t>
            </a:r>
            <a:r>
              <a:rPr lang="en-IN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Outcome,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Flights,</a:t>
            </a:r>
            <a:r>
              <a:rPr lang="en-IN" sz="2000" spc="5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GridFins,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Reused, Legs, </a:t>
            </a:r>
            <a:r>
              <a:rPr lang="en-IN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LandingPad,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Block, </a:t>
            </a:r>
            <a:r>
              <a:rPr lang="en-IN" sz="20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ReusedCount,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Serial, Longitude,</a:t>
            </a:r>
            <a:r>
              <a:rPr lang="en-IN" sz="2000" spc="-229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1105"/>
              </a:spcBef>
              <a:buNone/>
            </a:pPr>
            <a:r>
              <a:rPr lang="en-IN" sz="2000" u="heavy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 </a:t>
            </a:r>
            <a:r>
              <a:rPr lang="en-IN" sz="2000" u="heavy" spc="-2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Webscrape Data</a:t>
            </a:r>
            <a:r>
              <a:rPr lang="en-IN" sz="2000" u="heavy" spc="-12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u="heavy" spc="-5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r>
              <a:rPr lang="en-IN" sz="2000" u="heavy">
                <a:uFill>
                  <a:solidFill>
                    <a:srgbClr val="40404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No.,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site, </a:t>
            </a:r>
            <a:r>
              <a:rPr lang="en-IN" sz="2000" spc="-25">
                <a:latin typeface="Times New Roman" panose="02020603050405020304" pitchFamily="18" charset="0"/>
                <a:cs typeface="Times New Roman" panose="02020603050405020304" pitchFamily="18" charset="0"/>
              </a:rPr>
              <a:t>Payload,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PayloadMass,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Orbit, </a:t>
            </a:r>
            <a:r>
              <a:rPr lang="en-IN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Customer,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lang="en-IN" sz="20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outcome, </a:t>
            </a:r>
            <a:r>
              <a:rPr lang="en-IN" sz="2000" spc="-45">
                <a:latin typeface="Times New Roman" panose="02020603050405020304" pitchFamily="18" charset="0"/>
                <a:cs typeface="Times New Roman" panose="02020603050405020304" pitchFamily="18" charset="0"/>
              </a:rPr>
              <a:t>Version  </a:t>
            </a:r>
            <a:r>
              <a:rPr lang="en-IN" sz="2000" spc="-60">
                <a:latin typeface="Times New Roman" panose="02020603050405020304" pitchFamily="18" charset="0"/>
                <a:cs typeface="Times New Roman" panose="02020603050405020304" pitchFamily="18" charset="0"/>
              </a:rPr>
              <a:t>Booster,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Booster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landing, </a:t>
            </a:r>
            <a:r>
              <a:rPr lang="en-IN" sz="2000" spc="-20">
                <a:latin typeface="Times New Roman" panose="02020603050405020304" pitchFamily="18" charset="0"/>
                <a:cs typeface="Times New Roman" panose="02020603050405020304" pitchFamily="18" charset="0"/>
              </a:rPr>
              <a:t>Date,</a:t>
            </a:r>
            <a:r>
              <a:rPr lang="en-IN" sz="2000" spc="4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spc="-5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184776"/>
            <a:ext cx="4640263" cy="1628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URL :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https://github.com/Monisha202203/ibm/blob/e8310c8a6b9dbf79723990843e0311e3312901e8/Data%20Collection%20API(Week%201).ipynb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CEBD2-B33C-432E-C442-8C52DF8D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62" y="1679943"/>
            <a:ext cx="6817709" cy="40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4901092"/>
            <a:ext cx="3932238" cy="195690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URL: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https://github.com/Monisha202203/ibm/blob/e8310c8a6b9dbf79723990843e0311e3312901e8/Data%20Collection%20with%20Web%20Scraping(Week%201).ipynb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Scraping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E6918-B135-021E-60CB-23D0D7BF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33" y="1602174"/>
            <a:ext cx="5067739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2261</Words>
  <Application>Microsoft Office PowerPoint</Application>
  <PresentationFormat>Widescreen</PresentationFormat>
  <Paragraphs>233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Carlito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Monisha Devaraj</cp:lastModifiedBy>
  <cp:revision>211</cp:revision>
  <dcterms:created xsi:type="dcterms:W3CDTF">2021-04-29T18:58:34Z</dcterms:created>
  <dcterms:modified xsi:type="dcterms:W3CDTF">2022-12-30T05:24:11Z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